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jguLWt16jNfo8Nrlljf+q5+3M6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19" name="Google Shape;19;p8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1" algn="r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1" algn="r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1" algn="r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p9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rt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30" name="Google Shape;30;p9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10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45" name="Google Shape;4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1" algn="r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1" algn="r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rtl="1" algn="r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rtl="1" algn="r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56" name="Google Shape;56;p1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rtl="1" algn="r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rtl="1" algn="r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rtl="1" algn="r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rtl="1" algn="r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rtl="1" algn="r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rtl="1" algn="r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rtl="1" algn="r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rtl="1" algn="r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rtl="1" algn="r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rtl="1" algn="r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rtl="1" algn="r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rtl="1" algn="r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ذو تسمية توضيحية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6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rtl="1" algn="r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rtl="1" algn="r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rtl="1" algn="r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rtl="1" algn="r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rtl="1" algn="r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7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6584" y="116632"/>
            <a:ext cx="460851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781199"/>
            <a:ext cx="3949030" cy="94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96" y="1484784"/>
            <a:ext cx="4712672" cy="53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6809" y="2758522"/>
            <a:ext cx="4308287" cy="383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44" y="77966"/>
            <a:ext cx="920817" cy="90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621" y="260648"/>
            <a:ext cx="8845867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2209629" y="3015734"/>
            <a:ext cx="66111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الأخضر المصفر  /  الأخضر المزرق  /  برتقالي  /  أصفر</a:t>
            </a:r>
            <a:endParaRPr b="1" sz="28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2411760" y="5664150"/>
            <a:ext cx="669674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تعمل على امتصاص الأشعة الضوئية التي لا يستطيع كلوروفيل  </a:t>
            </a:r>
            <a:r>
              <a:rPr b="1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</a:t>
            </a:r>
            <a:r>
              <a:rPr b="1" i="0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،  </a:t>
            </a:r>
            <a:r>
              <a:rPr b="1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  </a:t>
            </a:r>
            <a:r>
              <a:rPr b="1" i="0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امتصاصها  .</a:t>
            </a:r>
            <a:endParaRPr b="1" sz="320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44" y="77966"/>
            <a:ext cx="920817" cy="90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3510280" y="7353935"/>
            <a:ext cx="3673475" cy="2064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23894" y="4266962"/>
            <a:ext cx="790448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chemeClr val="dk1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تعمل على امتصاص الأشعة الضوئية التي لا يستطيع الكلوروفيل </a:t>
            </a:r>
            <a:r>
              <a:rPr b="1" lang="ar-S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</a:t>
            </a:r>
            <a:r>
              <a:rPr b="1" i="0" lang="ar-SA" sz="2400" u="none" cap="none" strike="noStrike">
                <a:solidFill>
                  <a:schemeClr val="dk1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Simplified Arabic"/>
              <a:ea typeface="Simplified Arabic"/>
              <a:cs typeface="Simplified Arabic"/>
              <a:sym typeface="Simplified Arabic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chemeClr val="dk1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و   </a:t>
            </a:r>
            <a:r>
              <a:rPr b="1" lang="ar-S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</a:t>
            </a:r>
            <a:r>
              <a:rPr b="1" i="0" lang="ar-SA" sz="2400" u="none" cap="none" strike="noStrike">
                <a:solidFill>
                  <a:schemeClr val="dk1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     امتصاصها ، ثم تنتقل طاقتها إلى الكلوروفيل </a:t>
            </a:r>
            <a:r>
              <a:rPr b="1" i="1" lang="ar-S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ar-SA" sz="2400" u="none" cap="none" strike="noStrike">
                <a:solidFill>
                  <a:schemeClr val="dk1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  ،  و  ذلك لتحفيز التفاعلات الكيميائية للقيام بعملية البناء الضوئي </a:t>
            </a:r>
            <a:r>
              <a:rPr b="1" lang="ar-SA" sz="2400">
                <a:solidFill>
                  <a:schemeClr val="dk1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 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52400" y="279067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837881" y="5997188"/>
            <a:ext cx="6851653" cy="60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C0000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و منها نوعان : الكاروتين البرتقالي و الزانثوفيل الأصفر .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33721" y="191098"/>
            <a:ext cx="85747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C0000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- </a:t>
            </a:r>
            <a:r>
              <a:rPr b="1" lang="ar-SA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تحتوي البلاستيدة الخضراء على عدة صبغات منها</a:t>
            </a:r>
            <a:r>
              <a:rPr b="1" lang="ar-SA" sz="3200">
                <a:solidFill>
                  <a:srgbClr val="C0000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 :-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137108" y="992922"/>
            <a:ext cx="36904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00B0F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1) </a:t>
            </a:r>
            <a:r>
              <a:rPr b="1" lang="ar-SA" sz="40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الكلوروفيل  أ</a:t>
            </a:r>
            <a:r>
              <a:rPr b="1" lang="ar-SA" sz="4000">
                <a:solidFill>
                  <a:srgbClr val="00B0F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 : </a:t>
            </a:r>
            <a:endParaRPr sz="4000">
              <a:solidFill>
                <a:srgbClr val="00B0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22607" y="1052736"/>
            <a:ext cx="53687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لونه أخضر مزرق و يساعد باقتناص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ضوء الشمس </a:t>
            </a:r>
            <a:r>
              <a:rPr b="1" lang="ar-SA" sz="3200">
                <a:solidFill>
                  <a:srgbClr val="0070C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.</a:t>
            </a:r>
            <a:endParaRPr b="1" sz="3200">
              <a:solidFill>
                <a:srgbClr val="0070C0"/>
              </a:solidFill>
              <a:latin typeface="Simplified Arabic"/>
              <a:ea typeface="Simplified Arabic"/>
              <a:cs typeface="Simplified Arabic"/>
              <a:sym typeface="Simplified Arabic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898183" y="2279774"/>
            <a:ext cx="39356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00B05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2) </a:t>
            </a:r>
            <a:r>
              <a:rPr b="1" lang="ar-SA" sz="4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الكلوروفيل  ب </a:t>
            </a:r>
            <a:r>
              <a:rPr b="1" lang="ar-SA" sz="4000">
                <a:solidFill>
                  <a:srgbClr val="00B05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: </a:t>
            </a:r>
            <a:endParaRPr sz="400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43648" y="2423790"/>
            <a:ext cx="510748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81D3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لونه أخضر مصفر بسبب اختلاف </a:t>
            </a:r>
            <a:endParaRPr b="1" sz="3200">
              <a:solidFill>
                <a:srgbClr val="81D3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81D3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تركيبه عن الكلوروفيل   أ  .</a:t>
            </a:r>
            <a:endParaRPr b="1" sz="3200">
              <a:solidFill>
                <a:srgbClr val="81D3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255581" y="3646765"/>
            <a:ext cx="7564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903D0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3) </a:t>
            </a:r>
            <a:r>
              <a:rPr b="1" lang="ar-SA" sz="3600">
                <a:solidFill>
                  <a:srgbClr val="903D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صبغات مساعدة تسمى كاروتينويدات</a:t>
            </a:r>
            <a:r>
              <a:rPr b="1" lang="ar-SA" sz="3600">
                <a:solidFill>
                  <a:srgbClr val="903D0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 : </a:t>
            </a:r>
            <a:endParaRPr sz="3600">
              <a:solidFill>
                <a:srgbClr val="903D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5805265"/>
            <a:ext cx="1286677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5805265"/>
            <a:ext cx="1286677" cy="10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3728" y="1340768"/>
            <a:ext cx="4896543" cy="5330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4528" l="6785" r="5899" t="23599"/>
          <a:stretch/>
        </p:blipFill>
        <p:spPr>
          <a:xfrm>
            <a:off x="179512" y="188640"/>
            <a:ext cx="8712967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0" y="1340768"/>
            <a:ext cx="20939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كلوروفيل  أ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83458" y="1844824"/>
            <a:ext cx="20104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كلوروفيل ب</a:t>
            </a:r>
            <a:endParaRPr sz="18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98433" y="2412177"/>
            <a:ext cx="22413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8219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كاروتينويدات</a:t>
            </a:r>
            <a:endParaRPr sz="1800">
              <a:solidFill>
                <a:srgbClr val="8219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5364089" y="5292497"/>
            <a:ext cx="21602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كلوروفيل  أ</a:t>
            </a:r>
            <a:endParaRPr sz="18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148065" y="5949280"/>
            <a:ext cx="23762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كلوروفيل  ب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5652120" y="3645024"/>
            <a:ext cx="13035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كاروتين</a:t>
            </a:r>
            <a:endParaRPr sz="18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5615466" y="4572417"/>
            <a:ext cx="15488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زانثوفيل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دفق الهواء">
  <a:themeElements>
    <a:clrScheme name="دفق الهواء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2017-11-02T17:54:20Z</dcterms:created>
  <dc:creator>USER</dc:creator>
</cp:coreProperties>
</file>